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6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Light" pitchFamily="2" charset="77"/>
      <p:regular r:id="rId31"/>
      <p:bold r:id="rId32"/>
      <p:italic r:id="rId33"/>
      <p:boldItalic r:id="rId34"/>
    </p:embeddedFont>
    <p:embeddedFont>
      <p:font typeface="Spectral" panose="02020502060000000000" pitchFamily="18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9"/>
    <p:restoredTop sz="94628"/>
  </p:normalViewPr>
  <p:slideViewPr>
    <p:cSldViewPr snapToGrid="0">
      <p:cViewPr varScale="1">
        <p:scale>
          <a:sx n="107" d="100"/>
          <a:sy n="107" d="100"/>
        </p:scale>
        <p:origin x="184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692aacdd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692aacdd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692aacdd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692aacdd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692aacdd1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692aacdd1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692aacdd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692aacdd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692aacdd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692aacdd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692aacdd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692aacdd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692aacd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692aacd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692aacdd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692aacdd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692aacdd1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692aacdd1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692aacdd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692aacdd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645968a6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645968a6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692aacdd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692aacdd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645968a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645968a6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692aacdd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692aacdd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692aacdd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692aacdd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692aacdd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692aacdd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692aacdd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692aacdd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692aacdd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692aacdd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692aacdd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692aacdd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jpe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api.harvardartmuseums.org/object/213825?apikey=f315fe8e-b252-4a27-bdb3-0fb6dec18e6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harvardartmuseums.org/collections/object/213825?position=43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-685" r="1350" b="16366"/>
          <a:stretch/>
        </p:blipFill>
        <p:spPr>
          <a:xfrm>
            <a:off x="-258450" y="-101200"/>
            <a:ext cx="9458453" cy="61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738165"/>
            <a:ext cx="91440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DEE7EB"/>
                </a:solidFill>
                <a:latin typeface="Spectral"/>
                <a:ea typeface="Spectral"/>
                <a:cs typeface="Spectral"/>
                <a:sym typeface="Spectral"/>
              </a:rPr>
              <a:t>Museum Tour Guide</a:t>
            </a:r>
            <a:endParaRPr sz="2800" b="1" dirty="0">
              <a:solidFill>
                <a:srgbClr val="DEE7E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366500" y="1266577"/>
            <a:ext cx="64110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EE7E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LT2319 - Final Project</a:t>
            </a:r>
            <a:endParaRPr sz="1300">
              <a:solidFill>
                <a:srgbClr val="DEE7E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EE7E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Kate Viloria</a:t>
            </a:r>
            <a:endParaRPr sz="1300">
              <a:solidFill>
                <a:srgbClr val="DEE7E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6257588" y="1311897"/>
            <a:ext cx="2670600" cy="2898600"/>
          </a:xfrm>
          <a:prstGeom prst="snip1Rect">
            <a:avLst>
              <a:gd name="adj" fmla="val 16667"/>
            </a:avLst>
          </a:prstGeom>
          <a:solidFill>
            <a:srgbClr val="CFE2F3">
              <a:alpha val="6470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Hi, uh when uh was uh The Suffering uh painted?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 was painted in 1873.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Mm. Who painted it?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George Michael.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I see a picture on my phone?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Sure, I’m sending a link now.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Thank you, uh last uh what was the birthplace of George Michael?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Vienna, Austria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Mm, okay.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3236688" y="1311900"/>
            <a:ext cx="2670600" cy="2898600"/>
          </a:xfrm>
          <a:prstGeom prst="snip1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Hi, uh when uh was uh The Suffering uh painted?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 was painted in </a:t>
            </a:r>
            <a:r>
              <a:rPr lang="en" sz="800" dirty="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18—</a:t>
            </a:r>
            <a:r>
              <a:rPr lang="en" sz="800" dirty="0">
                <a:solidFill>
                  <a:srgbClr val="BF9000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Syntax (mumbling, hesitation)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 Delete]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1873.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Mm. Who painted it?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Uh,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[Syntax (mumbling, hesitation)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 Delete]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George Michael.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I see a picture on my phone?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Sure, I’m sending a link now.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Thank you, uh last uh what was the birthplace of George Michael?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chemeClr val="dk1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Vienna. </a:t>
            </a:r>
            <a:r>
              <a:rPr lang="en" sz="800" dirty="0">
                <a:solidFill>
                  <a:srgbClr val="548235"/>
                </a:solidFill>
                <a:latin typeface="Montserrat"/>
                <a:ea typeface="Montserrat"/>
                <a:cs typeface="Montserrat"/>
                <a:sym typeface="Montserrat"/>
              </a:rPr>
              <a:t>[long pause between Vienna and Austria, should be said all in one go]</a:t>
            </a:r>
            <a:endParaRPr sz="800" dirty="0">
              <a:solidFill>
                <a:srgbClr val="5482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Mm.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chemeClr val="dk1"/>
                </a:solidFill>
                <a:highlight>
                  <a:srgbClr val="00FF00"/>
                </a:highlight>
                <a:latin typeface="Montserrat"/>
                <a:ea typeface="Montserrat"/>
                <a:cs typeface="Montserrat"/>
                <a:sym typeface="Montserrat"/>
              </a:rPr>
              <a:t>Austria.</a:t>
            </a:r>
            <a:endParaRPr sz="800" dirty="0">
              <a:solidFill>
                <a:schemeClr val="dk1"/>
              </a:solidFill>
              <a:highlight>
                <a:srgbClr val="00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Okay.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215813" y="1311900"/>
            <a:ext cx="2670600" cy="2898600"/>
          </a:xfrm>
          <a:prstGeom prst="snip1Rect">
            <a:avLst>
              <a:gd name="adj" fmla="val 16667"/>
            </a:avLst>
          </a:prstGeom>
          <a:solidFill>
            <a:srgbClr val="E6B8AF">
              <a:alpha val="502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Hi, uh when uh was uh The Suffering uh painted?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was painted in 18— 1873.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Mm. Who painted it?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Uh, George Michael.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I see a picture on my phone?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Sure, I’m sending a link now.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you, uh last uh what was the birthplace of George Michael?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Vienna.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Mm.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Austria.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Okay.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15813" y="933000"/>
            <a:ext cx="7677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raw</a:t>
            </a:r>
            <a:endParaRPr sz="15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6257563" y="933000"/>
            <a:ext cx="1205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16DB5"/>
                </a:solidFill>
                <a:latin typeface="Spectral"/>
                <a:ea typeface="Spectral"/>
                <a:cs typeface="Spectral"/>
                <a:sym typeface="Spectral"/>
              </a:rPr>
              <a:t>distilled</a:t>
            </a:r>
            <a:endParaRPr sz="1500">
              <a:solidFill>
                <a:srgbClr val="416DB5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236688" y="933000"/>
            <a:ext cx="1205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66666"/>
                </a:solidFill>
                <a:latin typeface="Spectral"/>
                <a:ea typeface="Spectral"/>
                <a:cs typeface="Spectral"/>
                <a:sym typeface="Spectral"/>
              </a:rPr>
              <a:t>→ </a:t>
            </a:r>
            <a:endParaRPr sz="15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215825" y="133325"/>
            <a:ext cx="2037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Spectral"/>
                <a:ea typeface="Spectral"/>
                <a:cs typeface="Spectral"/>
                <a:sym typeface="Spectral"/>
              </a:rPr>
              <a:t>DATA SAMPLE 2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736633" y="743550"/>
            <a:ext cx="1706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C55A11"/>
                </a:solidFill>
                <a:latin typeface="Spectral"/>
                <a:ea typeface="Spectral"/>
                <a:cs typeface="Spectral"/>
                <a:sym typeface="Spectral"/>
              </a:rPr>
              <a:t>dialogue moves</a:t>
            </a:r>
            <a:endParaRPr sz="1500">
              <a:solidFill>
                <a:srgbClr val="C55A1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536433" y="743550"/>
            <a:ext cx="1706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A64D79"/>
                </a:solidFill>
                <a:latin typeface="Spectral"/>
                <a:ea typeface="Spectral"/>
                <a:cs typeface="Spectral"/>
                <a:sym typeface="Spectral"/>
              </a:rPr>
              <a:t>dialogue features</a:t>
            </a:r>
            <a:endParaRPr sz="1500">
              <a:solidFill>
                <a:srgbClr val="A64D79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736633" y="1122450"/>
            <a:ext cx="4132200" cy="2898600"/>
          </a:xfrm>
          <a:prstGeom prst="snip1Rect">
            <a:avLst>
              <a:gd name="adj" fmla="val 16667"/>
            </a:avLst>
          </a:prstGeom>
          <a:solidFill>
            <a:srgbClr val="FCE5CD">
              <a:alpha val="642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&lt;greet&gt;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Hi, :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&lt;/greet&gt;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uh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ask:when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when uh was uh The Suffering uh painted?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&lt;/ask&gt;</a:t>
            </a:r>
            <a:endParaRPr sz="800" dirty="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ans:when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was painted in 1873.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ans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endParaRPr sz="800" dirty="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feedback:pos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Mm.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&lt;/feedback&gt;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ask:artist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Who painted it?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&lt;/ask&gt;</a:t>
            </a:r>
            <a:endParaRPr sz="800" dirty="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ans:artist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George Michael.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ans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endParaRPr sz="800" dirty="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ask:image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I see a picture on my phone?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askt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endParaRPr sz="800" dirty="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feedback:pos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Sure,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&lt;/feedback&gt;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inform:send-image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I’m sending a link now.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&lt;/inform&gt;</a:t>
            </a:r>
            <a:endParaRPr sz="800" dirty="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&lt;thank&gt;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Thank you,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&lt;/thank&gt;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uh last uh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ask:birthplace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what was the birthplace of George Michael?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&lt;/ask&gt;</a:t>
            </a:r>
            <a:endParaRPr sz="800" dirty="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ans:birthplace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Vienna, Austria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ans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endParaRPr sz="800" dirty="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</a:t>
            </a:r>
            <a:r>
              <a:rPr lang="en" sz="800" dirty="0" err="1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feedback:pos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Mm, okay.</a:t>
            </a:r>
            <a:r>
              <a:rPr lang="en" sz="800" dirty="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&lt;/feedback&gt;</a:t>
            </a:r>
            <a:endParaRPr sz="800" dirty="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5536433" y="1122450"/>
            <a:ext cx="2670600" cy="1529100"/>
          </a:xfrm>
          <a:prstGeom prst="snip1Rect">
            <a:avLst>
              <a:gd name="adj" fmla="val 16667"/>
            </a:avLst>
          </a:prstGeom>
          <a:solidFill>
            <a:srgbClr val="EAD1DC">
              <a:alpha val="620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one-shot request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(asks for date painting was made then provides painting to search)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knowledge precondition question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(asks if they can see picture on their phone, really asking to be sent an image to phone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344425" y="1357650"/>
            <a:ext cx="6048600" cy="31368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1474750" y="517800"/>
            <a:ext cx="23031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Findings</a:t>
            </a:r>
            <a:endParaRPr sz="2200" b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2466375" y="1965950"/>
            <a:ext cx="5804700" cy="1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buSzPts val="1800"/>
              <a:buFont typeface="Spectral"/>
              <a:buChar char="-"/>
            </a:pPr>
            <a:r>
              <a:rPr lang="en-CA" sz="1800" dirty="0">
                <a:latin typeface="Spectral"/>
                <a:ea typeface="Spectral"/>
                <a:cs typeface="Spectral"/>
                <a:sym typeface="Spectral"/>
              </a:rPr>
              <a:t>my friends don’t really socialize with tour guides</a:t>
            </a:r>
            <a:endParaRPr lang="en" sz="1800" dirty="0"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" sz="1800" dirty="0">
                <a:latin typeface="Spectral"/>
                <a:ea typeface="Spectral"/>
                <a:cs typeface="Spectral"/>
                <a:sym typeface="Spectral"/>
              </a:rPr>
              <a:t>straight-forward dialogues</a:t>
            </a:r>
            <a:endParaRPr sz="1800" dirty="0"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" sz="1800" dirty="0">
                <a:latin typeface="Spectral"/>
                <a:ea typeface="Spectral"/>
                <a:cs typeface="Spectral"/>
                <a:sym typeface="Spectral"/>
              </a:rPr>
              <a:t>mostly over-answer or one-shot request </a:t>
            </a:r>
            <a:endParaRPr sz="1800" dirty="0"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" sz="1800" dirty="0">
                <a:latin typeface="Spectral"/>
                <a:ea typeface="Spectral"/>
                <a:cs typeface="Spectral"/>
                <a:sym typeface="Spectral"/>
              </a:rPr>
              <a:t>question and answer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" sz="1800" dirty="0">
                <a:latin typeface="Spectral"/>
                <a:ea typeface="Spectral"/>
                <a:cs typeface="Spectral"/>
                <a:sym typeface="Spectral"/>
              </a:rPr>
              <a:t>items for grammar entries</a:t>
            </a: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l="11110" t="1625" r="10316" b="17093"/>
          <a:stretch/>
        </p:blipFill>
        <p:spPr>
          <a:xfrm>
            <a:off x="557750" y="291312"/>
            <a:ext cx="916988" cy="9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t="83765"/>
          <a:stretch/>
        </p:blipFill>
        <p:spPr>
          <a:xfrm>
            <a:off x="8048750" y="4685250"/>
            <a:ext cx="1995600" cy="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13217"/>
          <a:stretch/>
        </p:blipFill>
        <p:spPr>
          <a:xfrm>
            <a:off x="343150" y="331225"/>
            <a:ext cx="964600" cy="8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t="86094"/>
          <a:stretch/>
        </p:blipFill>
        <p:spPr>
          <a:xfrm>
            <a:off x="8082975" y="4801950"/>
            <a:ext cx="1960374" cy="2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307750" y="434475"/>
            <a:ext cx="2303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Implementation</a:t>
            </a:r>
            <a:endParaRPr sz="2200" b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902663" y="1392275"/>
            <a:ext cx="2110200" cy="32547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Consolas"/>
                <a:ea typeface="Consolas"/>
                <a:cs typeface="Consolas"/>
                <a:sym typeface="Consolas"/>
              </a:rPr>
              <a:t>Ontology</a:t>
            </a:r>
            <a:endParaRPr sz="1200" b="1" u="sng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NEED: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painting title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QUERY:</a:t>
            </a:r>
            <a:endParaRPr sz="1200" b="1">
              <a:solidFill>
                <a:srgbClr val="C55A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artist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date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medium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genre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label text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provenance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visual description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commentary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image URL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- birthplace </a:t>
            </a:r>
            <a:endParaRPr sz="12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- nationality</a:t>
            </a:r>
            <a:endParaRPr sz="12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- lifespan</a:t>
            </a:r>
            <a:endParaRPr sz="12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3618238" y="1392275"/>
            <a:ext cx="2110200" cy="7416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Consolas"/>
                <a:ea typeface="Consolas"/>
                <a:cs typeface="Consolas"/>
                <a:sym typeface="Consolas"/>
              </a:rPr>
              <a:t>Domain</a:t>
            </a:r>
            <a:endParaRPr sz="1200" b="1" u="sng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- resolve service query</a:t>
            </a:r>
            <a:endParaRPr sz="12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3618238" y="2288975"/>
            <a:ext cx="2110200" cy="2358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Consolas"/>
                <a:ea typeface="Consolas"/>
                <a:cs typeface="Consolas"/>
                <a:sym typeface="Consolas"/>
              </a:rPr>
              <a:t>Grammar</a:t>
            </a:r>
            <a:endParaRPr sz="1200" b="1" u="sng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- objectID for individuals (paintings)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- alternative titles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- tala interact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- predicate for image URL from sort image to sort string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6333813" y="1392275"/>
            <a:ext cx="2110200" cy="32547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Consolas"/>
                <a:ea typeface="Consolas"/>
                <a:cs typeface="Consolas"/>
                <a:sym typeface="Consolas"/>
              </a:rPr>
              <a:t>Http-Service.Py</a:t>
            </a:r>
            <a:endParaRPr sz="1200" b="1" u="sng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- urllib (Request)</a:t>
            </a:r>
            <a:endParaRPr sz="12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- function for each type of query</a:t>
            </a:r>
            <a:endParaRPr sz="12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Query Function:</a:t>
            </a:r>
            <a:endParaRPr sz="1200" b="1">
              <a:solidFill>
                <a:srgbClr val="C55A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access through dictionary indexing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if statement for null values (“unknown” or “unavailable”)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 had to remove double quotation marks in commentary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l="15281" r="5043"/>
          <a:stretch/>
        </p:blipFill>
        <p:spPr>
          <a:xfrm rot="-5400000">
            <a:off x="4245425" y="392939"/>
            <a:ext cx="4629274" cy="43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507925" y="1321038"/>
            <a:ext cx="3640800" cy="16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U&gt; I want to know the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artist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of the painting </a:t>
            </a:r>
            <a:r>
              <a:rPr lang="en" sz="1200" b="1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the water lilies the clouds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S&gt; The artist’s name is Claude Monet.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U&gt; What is the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medium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of this painting?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S&gt; The medium is oil on canvas.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U&gt;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Where were they born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S&gt; The artist was born in Paris, France.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507924" y="3056263"/>
            <a:ext cx="3640801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U&gt;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 want to know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 a painting was made.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S&gt; What is the title of the painting?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U&gt; </a:t>
            </a:r>
            <a:r>
              <a:rPr lang="en" sz="1200" b="1" dirty="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The water lilies the clouds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S&gt; This painting was made in 1926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U&gt;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 How long did its artist live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S&gt; The artist lived from 1840-1926.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259050" y="329900"/>
            <a:ext cx="2674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Sample Dialogues</a:t>
            </a:r>
            <a:endParaRPr sz="2200" b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4">
            <a:alphaModFix/>
          </a:blip>
          <a:srcRect l="5837" r="9438" b="12449"/>
          <a:stretch/>
        </p:blipFill>
        <p:spPr>
          <a:xfrm>
            <a:off x="507925" y="257100"/>
            <a:ext cx="751124" cy="7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4">
            <a:alphaModFix/>
          </a:blip>
          <a:srcRect t="84353"/>
          <a:stretch/>
        </p:blipFill>
        <p:spPr>
          <a:xfrm>
            <a:off x="8243375" y="4950125"/>
            <a:ext cx="1562225" cy="2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 rotWithShape="1">
          <a:blip r:embed="rId5">
            <a:alphaModFix/>
          </a:blip>
          <a:srcRect t="82913"/>
          <a:stretch/>
        </p:blipFill>
        <p:spPr>
          <a:xfrm>
            <a:off x="8062500" y="4789975"/>
            <a:ext cx="2352724" cy="4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5">
            <a:alphaModFix/>
          </a:blip>
          <a:srcRect b="20051"/>
          <a:stretch/>
        </p:blipFill>
        <p:spPr>
          <a:xfrm>
            <a:off x="131950" y="186200"/>
            <a:ext cx="1058729" cy="8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1068325" y="374975"/>
            <a:ext cx="12087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Demo 1</a:t>
            </a:r>
            <a:endParaRPr sz="2200" b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359845" y="3500463"/>
            <a:ext cx="128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flowers and fruit in a blue tazza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849" y="1413838"/>
            <a:ext cx="1282175" cy="20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7431" y="1413837"/>
            <a:ext cx="1506819" cy="2086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1807425" y="3500463"/>
            <a:ext cx="15069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white cat and red flowers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Screen Recording 2020-11-03 at 9.05.06 AM" descr="Screen Recording 2020-11-03 at 9.05.06 AM">
            <a:hlinkClick r:id="" action="ppaction://media"/>
            <a:extLst>
              <a:ext uri="{FF2B5EF4-FFF2-40B4-BE49-F238E27FC236}">
                <a16:creationId xmlns:a16="http://schemas.microsoft.com/office/drawing/2014/main" id="{A2A4BE9E-9244-0E4F-84AC-AA07AA2235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63554" y="386850"/>
            <a:ext cx="5267683" cy="4214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5">
            <a:alphaModFix/>
          </a:blip>
          <a:srcRect t="82913"/>
          <a:stretch/>
        </p:blipFill>
        <p:spPr>
          <a:xfrm>
            <a:off x="8062500" y="4789975"/>
            <a:ext cx="2352724" cy="4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5">
            <a:alphaModFix/>
          </a:blip>
          <a:srcRect b="20051"/>
          <a:stretch/>
        </p:blipFill>
        <p:spPr>
          <a:xfrm>
            <a:off x="131950" y="186200"/>
            <a:ext cx="1058729" cy="8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1068325" y="374975"/>
            <a:ext cx="12087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Demo 2</a:t>
            </a:r>
            <a:endParaRPr sz="2200" b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160" y="1109647"/>
            <a:ext cx="1208700" cy="152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878160" y="2630822"/>
            <a:ext cx="12087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girl in a red dress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947862" y="4629887"/>
            <a:ext cx="1138998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study of trees</a:t>
            </a:r>
            <a:endParaRPr sz="1000" dirty="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4AEA04-2807-8046-BB21-3A975429F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2" y="3108712"/>
            <a:ext cx="1138998" cy="152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creen Recording 2020-11-03 at 9.25.02 AM" descr="Screen Recording 2020-11-03 at 9.25.02 AM">
            <a:hlinkClick r:id="" action="ppaction://media"/>
            <a:extLst>
              <a:ext uri="{FF2B5EF4-FFF2-40B4-BE49-F238E27FC236}">
                <a16:creationId xmlns:a16="http://schemas.microsoft.com/office/drawing/2014/main" id="{2E42A485-1FF2-6044-B93E-85B8FA1BD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6006" y="374975"/>
            <a:ext cx="5479152" cy="4383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/>
        </p:nvSpPr>
        <p:spPr>
          <a:xfrm>
            <a:off x="1390200" y="541875"/>
            <a:ext cx="1959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Discussion</a:t>
            </a:r>
            <a:endParaRPr sz="2200" b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 b="14207"/>
          <a:stretch/>
        </p:blipFill>
        <p:spPr>
          <a:xfrm>
            <a:off x="261625" y="292200"/>
            <a:ext cx="1128575" cy="9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t="85848"/>
          <a:stretch/>
        </p:blipFill>
        <p:spPr>
          <a:xfrm>
            <a:off x="7725325" y="4812075"/>
            <a:ext cx="2341950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/>
          <p:nvPr/>
        </p:nvSpPr>
        <p:spPr>
          <a:xfrm>
            <a:off x="382200" y="1573650"/>
            <a:ext cx="3975900" cy="3338100"/>
          </a:xfrm>
          <a:prstGeom prst="snip1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Capabilities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resolve all queries of predicates in ontology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accommodates null values in API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handles pronouns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over-answering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~ topic switch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grounding to go back to menu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4837700" y="1010775"/>
            <a:ext cx="3975900" cy="3338100"/>
          </a:xfrm>
          <a:prstGeom prst="snip1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Problems Encountered/Drawbacks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accessing full breadth of API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verbatim titles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“Untitled”, parenthesized, alternative titles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null answers → rephrase system answer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&lt;forget-all&gt;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time out errors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no social aspect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sort image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redundancy of each query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5">
            <a:alphaModFix/>
          </a:blip>
          <a:srcRect t="82913"/>
          <a:stretch/>
        </p:blipFill>
        <p:spPr>
          <a:xfrm>
            <a:off x="8062500" y="4789975"/>
            <a:ext cx="2352724" cy="4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 b="20051"/>
          <a:stretch/>
        </p:blipFill>
        <p:spPr>
          <a:xfrm>
            <a:off x="131950" y="186200"/>
            <a:ext cx="1058729" cy="8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1068325" y="374975"/>
            <a:ext cx="12087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Demo 3</a:t>
            </a:r>
            <a:endParaRPr sz="2200" b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187" y="936543"/>
            <a:ext cx="1434907" cy="16507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784187" y="2583869"/>
            <a:ext cx="1434907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untitled (study for harvard murals) (recto and verso)</a:t>
            </a:r>
            <a:endParaRPr sz="10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344" y="3185670"/>
            <a:ext cx="1756750" cy="15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462343" y="4724648"/>
            <a:ext cx="1756787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small bathers</a:t>
            </a:r>
            <a:endParaRPr sz="1000"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Screen Recording 2020-11-03 at 9.30.22 AM" descr="Screen Recording 2020-11-03 at 9.30.22 AM">
            <a:hlinkClick r:id="" action="ppaction://media"/>
            <a:extLst>
              <a:ext uri="{FF2B5EF4-FFF2-40B4-BE49-F238E27FC236}">
                <a16:creationId xmlns:a16="http://schemas.microsoft.com/office/drawing/2014/main" id="{A306B6DF-1454-C644-9663-9FB2F30ED8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50044" y="374975"/>
            <a:ext cx="5322699" cy="4258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/>
        </p:nvSpPr>
        <p:spPr>
          <a:xfrm>
            <a:off x="1484275" y="572525"/>
            <a:ext cx="1959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Future Work</a:t>
            </a:r>
            <a:endParaRPr sz="2200" b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14697"/>
          <a:stretch/>
        </p:blipFill>
        <p:spPr>
          <a:xfrm>
            <a:off x="486675" y="381501"/>
            <a:ext cx="997600" cy="8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t="86587"/>
          <a:stretch/>
        </p:blipFill>
        <p:spPr>
          <a:xfrm>
            <a:off x="7815600" y="4833525"/>
            <a:ext cx="2311050" cy="3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/>
          <p:nvPr/>
        </p:nvSpPr>
        <p:spPr>
          <a:xfrm>
            <a:off x="382200" y="1573650"/>
            <a:ext cx="3975900" cy="3338100"/>
          </a:xfrm>
          <a:prstGeom prst="snip1Rect">
            <a:avLst>
              <a:gd name="adj" fmla="val 16667"/>
            </a:avLst>
          </a:prstGeom>
          <a:solidFill>
            <a:srgbClr val="A2C4C9">
              <a:alpha val="564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74300" rIns="18287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full access to data available within API (i.e. artist page, all objects)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query with two predicates for accuracy (incrementality)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system answer with two predicates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alternative system answers (null)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sociable tour guide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&lt;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postplan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&gt; (“Do you want to ask anything else about this painting”)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NLG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access to an exhibit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4837700" y="1010775"/>
            <a:ext cx="3975900" cy="3338100"/>
          </a:xfrm>
          <a:prstGeom prst="snip1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74300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System Improvements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longer sessions before timeout error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error messages OR better documentation for exceptions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- manually refresh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okteto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for updated http-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service.py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683350" y="588613"/>
            <a:ext cx="14397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Spectral"/>
                <a:ea typeface="Spectral"/>
                <a:cs typeface="Spectral"/>
                <a:sym typeface="Spectral"/>
              </a:rPr>
              <a:t>WHY</a:t>
            </a:r>
            <a:endParaRPr sz="2500"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267400" y="1321800"/>
            <a:ext cx="3876600" cy="24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Spectral"/>
              <a:buChar char="-"/>
            </a:pPr>
            <a:r>
              <a:rPr lang="en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convenience</a:t>
            </a:r>
            <a:endParaRPr sz="2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ectral"/>
              <a:buChar char="-"/>
            </a:pPr>
            <a:r>
              <a:rPr lang="en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crowd control </a:t>
            </a:r>
            <a:endParaRPr sz="2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Spectral"/>
              <a:buChar char="-"/>
            </a:pPr>
            <a:r>
              <a:rPr lang="en" sz="2500">
                <a:latin typeface="Spectral"/>
                <a:ea typeface="Spectral"/>
                <a:cs typeface="Spectral"/>
                <a:sym typeface="Spectral"/>
              </a:rPr>
              <a:t>accessibility</a:t>
            </a:r>
            <a:endParaRPr sz="25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75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15461"/>
          <a:stretch/>
        </p:blipFill>
        <p:spPr>
          <a:xfrm>
            <a:off x="4572000" y="371481"/>
            <a:ext cx="1111350" cy="93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t="81572"/>
          <a:stretch/>
        </p:blipFill>
        <p:spPr>
          <a:xfrm>
            <a:off x="8202950" y="4803125"/>
            <a:ext cx="1847101" cy="3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400" y="1104575"/>
            <a:ext cx="3681175" cy="34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3050100" y="506025"/>
            <a:ext cx="30438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Spectral"/>
                <a:ea typeface="Spectral"/>
                <a:cs typeface="Spectral"/>
                <a:sym typeface="Spectral"/>
              </a:rPr>
              <a:t>THANK YOU!</a:t>
            </a:r>
            <a:endParaRPr sz="2500" b="1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5" y="283775"/>
            <a:ext cx="4242775" cy="99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725" y="1500900"/>
            <a:ext cx="4910851" cy="327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500" y="152400"/>
            <a:ext cx="4952406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06" y="152400"/>
            <a:ext cx="17582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7245875" y="540400"/>
            <a:ext cx="2303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Museum Data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7245875" y="886725"/>
            <a:ext cx="17583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- entire wealth of information a museum collects and digitizes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2500" y="2661425"/>
            <a:ext cx="6507085" cy="9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2500" y="3562445"/>
            <a:ext cx="6507075" cy="1428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2225"/>
            <a:ext cx="3784150" cy="3959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7"/>
          <p:cNvGrpSpPr/>
          <p:nvPr/>
        </p:nvGrpSpPr>
        <p:grpSpPr>
          <a:xfrm>
            <a:off x="4000200" y="1070900"/>
            <a:ext cx="5143801" cy="3001702"/>
            <a:chOff x="3952500" y="1453000"/>
            <a:chExt cx="5143801" cy="3001702"/>
          </a:xfrm>
        </p:grpSpPr>
        <p:pic>
          <p:nvPicPr>
            <p:cNvPr id="88" name="Google Shape;8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2500" y="1453000"/>
              <a:ext cx="2598036" cy="3001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50550" y="1453000"/>
              <a:ext cx="2545751" cy="3001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0" name="Google Shape;90;p17"/>
          <p:cNvCxnSpPr/>
          <p:nvPr/>
        </p:nvCxnSpPr>
        <p:spPr>
          <a:xfrm flipH="1">
            <a:off x="3888575" y="630150"/>
            <a:ext cx="7200" cy="3883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1" name="Google Shape;91;p17"/>
          <p:cNvSpPr txBox="1"/>
          <p:nvPr/>
        </p:nvSpPr>
        <p:spPr>
          <a:xfrm>
            <a:off x="283525" y="146450"/>
            <a:ext cx="1266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json file</a:t>
            </a:r>
            <a:endParaRPr b="1" u="sng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250900" y="146450"/>
            <a:ext cx="1266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website</a:t>
            </a:r>
            <a:endParaRPr b="1" u="sng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250900" y="4072600"/>
            <a:ext cx="4485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https://www.harvardartmuseums.org/collections/object/213825?position=43</a:t>
            </a:r>
            <a:r>
              <a:rPr lang="en" sz="80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80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0" y="4513350"/>
            <a:ext cx="38886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https://api.harvardartmuseums.org/object/213825?apikey=f315fe8e-b252-4a27-bdb3-0fb6dec18e67</a:t>
            </a:r>
            <a:r>
              <a:rPr lang="en" sz="80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80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825" y="1414676"/>
            <a:ext cx="4522651" cy="2606751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58000"/>
              </a:srgbClr>
            </a:outerShdw>
          </a:effectLst>
        </p:spPr>
      </p:pic>
      <p:sp>
        <p:nvSpPr>
          <p:cNvPr id="100" name="Google Shape;100;p18"/>
          <p:cNvSpPr txBox="1"/>
          <p:nvPr/>
        </p:nvSpPr>
        <p:spPr>
          <a:xfrm>
            <a:off x="1108975" y="461963"/>
            <a:ext cx="23031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Data Collection</a:t>
            </a:r>
            <a:endParaRPr sz="2200" b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777350" y="1414675"/>
            <a:ext cx="3176400" cy="28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collected 5 dialogues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ask about any general information about a painting and artist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emphasis on seeing the painting first 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13374"/>
          <a:stretch/>
        </p:blipFill>
        <p:spPr>
          <a:xfrm>
            <a:off x="321375" y="353493"/>
            <a:ext cx="787600" cy="68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t="85049"/>
          <a:stretch/>
        </p:blipFill>
        <p:spPr>
          <a:xfrm>
            <a:off x="7964525" y="4799177"/>
            <a:ext cx="2303100" cy="34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l="13783" r="13213"/>
          <a:stretch/>
        </p:blipFill>
        <p:spPr>
          <a:xfrm rot="-5400000">
            <a:off x="581001" y="642752"/>
            <a:ext cx="3755346" cy="3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922250" y="2491650"/>
            <a:ext cx="226500" cy="3456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19"/>
          <p:cNvCxnSpPr>
            <a:stCxn id="109" idx="3"/>
          </p:cNvCxnSpPr>
          <p:nvPr/>
        </p:nvCxnSpPr>
        <p:spPr>
          <a:xfrm rot="10800000" flipH="1">
            <a:off x="4148750" y="2658450"/>
            <a:ext cx="596100" cy="6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690189" y="1779355"/>
            <a:ext cx="2360247" cy="1770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6850200" y="1552325"/>
            <a:ext cx="2293800" cy="28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includes:</a:t>
            </a:r>
            <a:endParaRPr sz="1500" b="1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500"/>
              <a:buFont typeface="Spectral"/>
              <a:buChar char="-"/>
            </a:pPr>
            <a:r>
              <a:rPr lang="en" sz="15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title</a:t>
            </a:r>
            <a:endParaRPr sz="15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500"/>
              <a:buFont typeface="Spectral"/>
              <a:buChar char="-"/>
            </a:pPr>
            <a:r>
              <a:rPr lang="en" sz="15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artist</a:t>
            </a:r>
            <a:endParaRPr sz="15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500"/>
              <a:buFont typeface="Spectral"/>
              <a:buChar char="-"/>
            </a:pPr>
            <a:r>
              <a:rPr lang="en" sz="15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medium</a:t>
            </a:r>
            <a:endParaRPr sz="15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500"/>
              <a:buFont typeface="Spectral"/>
              <a:buChar char="-"/>
            </a:pPr>
            <a:r>
              <a:rPr lang="en" sz="15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date</a:t>
            </a:r>
            <a:endParaRPr sz="15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500"/>
              <a:buFont typeface="Spectral"/>
              <a:buChar char="-"/>
            </a:pPr>
            <a:r>
              <a:rPr lang="en" sz="1500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description and/or analysis</a:t>
            </a:r>
            <a:endParaRPr sz="15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215813" y="891113"/>
            <a:ext cx="2670600" cy="3930900"/>
          </a:xfrm>
          <a:prstGeom prst="snip1Rect">
            <a:avLst>
              <a:gd name="adj" fmla="val 16667"/>
            </a:avLst>
          </a:prstGeom>
          <a:solidFill>
            <a:srgbClr val="E6B8AF">
              <a:alpha val="502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Hello and welcome to Harvard Art Museum. What do you- would you- what painting would you like to know more about?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Um, I would like to know more about a painting called Feast of the Gods.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Mm. And what would you like to— know about it?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Uh, when was it painted?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Uh, it was painted- the Feast of the Gods was painted in um, 1911.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Oh, okay. Cool. [Um-]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[Is there] anything else you would like to know?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Yes. Uh what is the name of the artist?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uh- the name of the artist is John.. Bellini.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Okay, perfect. That’s all I wanted to know.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Okay, have a nice day!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Thank you, bye.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Bye.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3236688" y="891113"/>
            <a:ext cx="2670600" cy="3930900"/>
          </a:xfrm>
          <a:prstGeom prst="snip1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Hello and welcome to Harvard Art Museum</a:t>
            </a:r>
            <a:r>
              <a:rPr lang="en" sz="800" dirty="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. What do you- would you-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[Syntax (mumbling, hesitation)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 Delete]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painting would you like to know more about?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Um, I would like to know more about a painting called Feast of the Gods.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Mm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And what would you like to</a:t>
            </a:r>
            <a:r>
              <a:rPr lang="en" sz="800" dirty="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—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[Syntax (mumbling, hesitation)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 Delete]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know about it.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Uh, when was it painted?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Uh, it was painted-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Feast of the Gods was painted in </a:t>
            </a:r>
            <a:r>
              <a:rPr lang="en" sz="800" dirty="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um,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[Syntax (mumbling, hesitation)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 Delete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1911.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Oh, okay. Cool. [Um-]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[Is there] anything else you would like to know?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Yes. Uh what is the name of the artist?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It’s uh-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[Syntax (mumbling, hesitation) 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" sz="800" dirty="0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 Delete 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name of the artist is John</a:t>
            </a:r>
            <a:r>
              <a:rPr lang="en" sz="800" dirty="0">
                <a:solidFill>
                  <a:schemeClr val="dk1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.. </a:t>
            </a:r>
            <a:r>
              <a:rPr lang="en" sz="8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[Immediacy </a:t>
            </a:r>
            <a:r>
              <a:rPr lang="en" sz="8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</a:t>
            </a:r>
            <a:r>
              <a:rPr lang="en" sz="8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Delete]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Bellini.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Okay, perfect. That’s all I wanted to know.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Okay, have a nice day!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Thank you, bye.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Bye.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6257588" y="891113"/>
            <a:ext cx="2670600" cy="3930900"/>
          </a:xfrm>
          <a:prstGeom prst="snip1Rect">
            <a:avLst>
              <a:gd name="adj" fmla="val 16667"/>
            </a:avLst>
          </a:prstGeom>
          <a:solidFill>
            <a:srgbClr val="CFE2F3">
              <a:alpha val="6470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Hello and welcome to Harvard Art Museum. What painting would you like to know more about?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Um, I would like to know more about a painting called Feast of the Gods.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what would you like to know about it?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Uh, when was it painted?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Feast of the Gods was painted in 1911.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Oh, okay. Cool. Um-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there anything else you would like to know?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Yes. Uh what is the name of the artist?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name of the artist is John Bellini.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Okay, perfect. That’s all I wanted to know.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Okay, have a nice day!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Thank you, bye.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Bye.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15825" y="512225"/>
            <a:ext cx="7677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980000"/>
                </a:solidFill>
                <a:latin typeface="Spectral"/>
                <a:ea typeface="Spectral"/>
                <a:cs typeface="Spectral"/>
                <a:sym typeface="Spectral"/>
              </a:rPr>
              <a:t>raw</a:t>
            </a:r>
            <a:endParaRPr sz="1500">
              <a:solidFill>
                <a:srgbClr val="98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257575" y="512225"/>
            <a:ext cx="1205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16DB5"/>
                </a:solidFill>
                <a:latin typeface="Spectral"/>
                <a:ea typeface="Spectral"/>
                <a:cs typeface="Spectral"/>
                <a:sym typeface="Spectral"/>
              </a:rPr>
              <a:t>distilled</a:t>
            </a:r>
            <a:endParaRPr sz="1500">
              <a:solidFill>
                <a:srgbClr val="416DB5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236700" y="512225"/>
            <a:ext cx="1205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66666"/>
                </a:solidFill>
                <a:latin typeface="Spectral"/>
                <a:ea typeface="Spectral"/>
                <a:cs typeface="Spectral"/>
                <a:sym typeface="Spectral"/>
              </a:rPr>
              <a:t>→ </a:t>
            </a:r>
            <a:endParaRPr sz="15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215825" y="133325"/>
            <a:ext cx="2037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Spectral"/>
                <a:ea typeface="Spectral"/>
                <a:cs typeface="Spectral"/>
                <a:sym typeface="Spectral"/>
              </a:rPr>
              <a:t>DATA SAMPLE 1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439800" y="795750"/>
            <a:ext cx="5079900" cy="3930900"/>
          </a:xfrm>
          <a:prstGeom prst="snip1Rect">
            <a:avLst>
              <a:gd name="adj" fmla="val 16667"/>
            </a:avLst>
          </a:prstGeom>
          <a:solidFill>
            <a:srgbClr val="FCE5CD">
              <a:alpha val="642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&lt;greet&gt;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Hello and welcome to Harvard Art Museum.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&lt;/greet&gt; &lt;ask:painting-for-info&gt;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painting would you like to know more about?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&lt;/ask&gt;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&lt;ans:painting-for-info&gt;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Um, I would like to know more about a painting called Feast of the Gods.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&lt;/ans&gt;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&lt;ask:what-info&gt;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what would you like to know about it?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&lt;/ask&gt;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&lt;ask:when&gt;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Uh, when was it painted?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&lt;/ask&gt;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&lt;ans:when&gt;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Feast of the Gods was painted in 1911.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&lt;/ans&gt;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&lt;feedback:pos&gt;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Oh, okay. Cool.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&lt;/feedback&gt;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[Um-]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&lt;ask:anything-else&gt;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[Is there] anything else you would like to know?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&lt;/ask&gt;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&lt;feedback:pos&gt;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Yes.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&lt;/feedback&gt;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Uh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&lt;ask:artist&gt;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what is the name of the artist?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&lt;/ask&gt;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&lt;ans:artist&gt;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name of the artist is John Bellini.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&lt;/ans&gt;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&lt;feedback:pos&gt;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Okay, perfect.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&lt;/feedback&gt;  &lt;inform:thats-all&gt;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That’s all I wanted to know.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&lt;/inform&gt;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&lt;feedback:pos&gt;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Okay,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&lt;/feedback&gt; &lt;nicety&gt;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have a nice day!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&lt;/nicety&gt;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&lt;thank&gt;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Thank you,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 &lt;/thank&gt;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&lt;goodbye&gt;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bye.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&lt;goodbye&gt;</a:t>
            </a:r>
            <a:endParaRPr sz="800">
              <a:solidFill>
                <a:srgbClr val="C55A1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&lt;goodbye&gt;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Bye. </a:t>
            </a:r>
            <a:r>
              <a:rPr lang="en" sz="800">
                <a:solidFill>
                  <a:srgbClr val="C55A11"/>
                </a:solidFill>
                <a:latin typeface="Montserrat"/>
                <a:ea typeface="Montserrat"/>
                <a:cs typeface="Montserrat"/>
                <a:sym typeface="Montserrat"/>
              </a:rPr>
              <a:t>&lt;/goodbye&gt;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39750" y="416850"/>
            <a:ext cx="1706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C55A11"/>
                </a:solidFill>
                <a:latin typeface="Spectral"/>
                <a:ea typeface="Spectral"/>
                <a:cs typeface="Spectral"/>
                <a:sym typeface="Spectral"/>
              </a:rPr>
              <a:t>dialogue moves</a:t>
            </a:r>
            <a:endParaRPr sz="1500">
              <a:solidFill>
                <a:srgbClr val="C55A1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978700" y="416850"/>
            <a:ext cx="17061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A64D79"/>
                </a:solidFill>
                <a:latin typeface="Spectral"/>
                <a:ea typeface="Spectral"/>
                <a:cs typeface="Spectral"/>
                <a:sym typeface="Spectral"/>
              </a:rPr>
              <a:t>dialogue features</a:t>
            </a:r>
            <a:endParaRPr sz="1500">
              <a:solidFill>
                <a:srgbClr val="A64D79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5978700" y="795751"/>
            <a:ext cx="2670600" cy="765900"/>
          </a:xfrm>
          <a:prstGeom prst="snip1Rect">
            <a:avLst>
              <a:gd name="adj" fmla="val 16667"/>
            </a:avLst>
          </a:prstGeom>
          <a:solidFill>
            <a:srgbClr val="EAD1DC">
              <a:alpha val="620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straight-forward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"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1940</Words>
  <Application>Microsoft Macintosh PowerPoint</Application>
  <PresentationFormat>On-screen Show (16:9)</PresentationFormat>
  <Paragraphs>245</Paragraphs>
  <Slides>20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Spectral</vt:lpstr>
      <vt:lpstr>Arial</vt:lpstr>
      <vt:lpstr>Montserrat Light</vt:lpstr>
      <vt:lpstr>Consolas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Catherine Viloria</cp:lastModifiedBy>
  <cp:revision>18</cp:revision>
  <dcterms:modified xsi:type="dcterms:W3CDTF">2020-11-03T18:02:48Z</dcterms:modified>
</cp:coreProperties>
</file>